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8F19C2D0-7ABE-4301-82C2-F3F2519ABC1D}" type="datetimeFigureOut">
              <a:rPr lang="es-ES" smtClean="0"/>
              <a:pPr/>
              <a:t>29/02/2012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F256D07-F50C-4A63-BC9A-92DC2914F60D}"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19C2D0-7ABE-4301-82C2-F3F2519ABC1D}" type="datetimeFigureOut">
              <a:rPr lang="es-ES" smtClean="0"/>
              <a:pPr/>
              <a:t>29/02/2012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256D07-F50C-4A63-BC9A-92DC2914F60D}"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s.wikipedia.org/wiki/Roger_Feder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285852" y="2428868"/>
            <a:ext cx="7498080" cy="1143000"/>
          </a:xfrm>
        </p:spPr>
        <p:txBody>
          <a:bodyPr>
            <a:noAutofit/>
          </a:bodyPr>
          <a:lstStyle/>
          <a:p>
            <a:pPr algn="ctr"/>
            <a:r>
              <a:rPr lang="es-ES" sz="6000" b="1" dirty="0" smtClean="0"/>
              <a:t>LOS MEJORES DEPORTISTAS DE ÉLITE </a:t>
            </a:r>
            <a:r>
              <a:rPr lang="es-ES" sz="6000" b="1" dirty="0" smtClean="0"/>
              <a:t>DE NUESTRA ÉPOCA</a:t>
            </a:r>
            <a:endParaRPr lang="es-ES"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PAU GASOL:</a:t>
            </a:r>
            <a:endParaRPr lang="es-ES" dirty="0"/>
          </a:p>
        </p:txBody>
      </p:sp>
      <p:sp>
        <p:nvSpPr>
          <p:cNvPr id="3" name="2 Marcador de contenido"/>
          <p:cNvSpPr>
            <a:spLocks noGrp="1"/>
          </p:cNvSpPr>
          <p:nvPr>
            <p:ph idx="1"/>
          </p:nvPr>
        </p:nvSpPr>
        <p:spPr/>
        <p:txBody>
          <a:bodyPr>
            <a:normAutofit fontScale="62500" lnSpcReduction="20000"/>
          </a:bodyPr>
          <a:lstStyle/>
          <a:p>
            <a:pPr>
              <a:buNone/>
            </a:pPr>
            <a:r>
              <a:rPr lang="es-ES" dirty="0" smtClean="0"/>
              <a:t>	Pau </a:t>
            </a:r>
            <a:r>
              <a:rPr lang="es-ES" dirty="0" smtClean="0"/>
              <a:t>Gasol es la figura emblemática del alto nivel alcanzado en los últimos años por el baloncesto español. Miembro eminente de una quinta conocida como </a:t>
            </a:r>
            <a:r>
              <a:rPr lang="es-ES" i="1" dirty="0" smtClean="0"/>
              <a:t>los </a:t>
            </a:r>
            <a:r>
              <a:rPr lang="es-ES" i="1" dirty="0" err="1" smtClean="0"/>
              <a:t>júniors</a:t>
            </a:r>
            <a:r>
              <a:rPr lang="es-ES" i="1" dirty="0" smtClean="0"/>
              <a:t> de oro</a:t>
            </a:r>
            <a:r>
              <a:rPr lang="es-ES" dirty="0" smtClean="0"/>
              <a:t> </a:t>
            </a:r>
            <a:r>
              <a:rPr lang="es-ES" dirty="0" err="1" smtClean="0"/>
              <a:t>o</a:t>
            </a:r>
            <a:r>
              <a:rPr lang="es-ES" i="1" dirty="0" err="1" smtClean="0"/>
              <a:t>los</a:t>
            </a:r>
            <a:r>
              <a:rPr lang="es-ES" i="1" dirty="0" smtClean="0"/>
              <a:t> niños de Lisboa</a:t>
            </a:r>
            <a:r>
              <a:rPr lang="es-ES" dirty="0" smtClean="0"/>
              <a:t>, la temporada 2000-2001 marcó la eclosión de su talento: con el F.C. Barcelona se proclamó campeón de la Liga ACB y de la Copa del Rey. Aclamado como el mejor jugador de España, en junio de 2001 dio el salto a Estados Unidos para jugar en la NBA, y en los Memphis </a:t>
            </a:r>
            <a:r>
              <a:rPr lang="es-ES" dirty="0" err="1" smtClean="0"/>
              <a:t>Grizzlies</a:t>
            </a:r>
            <a:r>
              <a:rPr lang="es-ES" dirty="0" smtClean="0"/>
              <a:t> inició su carrera norteamericana. La NBA le otorgó el título de </a:t>
            </a:r>
            <a:r>
              <a:rPr lang="es-ES" i="1" dirty="0" err="1" smtClean="0"/>
              <a:t>rookie</a:t>
            </a:r>
            <a:r>
              <a:rPr lang="es-ES" dirty="0" smtClean="0"/>
              <a:t>, premio con que se distingue al mejor jugador novato de la temporada; ningún europeo lo había obtenido antes que él. Su victoria en el Mundial de 2006 con la selección española y su fichaje por Los Ángeles </a:t>
            </a:r>
            <a:r>
              <a:rPr lang="es-ES" dirty="0" err="1" smtClean="0"/>
              <a:t>Lakers</a:t>
            </a:r>
            <a:r>
              <a:rPr lang="es-ES" dirty="0" smtClean="0"/>
              <a:t>, equipo con el que disputó en 2008 la final de la NBA, son los hitos más recientes de una trayectoria que está lejos de terminar. Este joven de 2,16 de estatura ha hecho realidad su sueño infantil de jugar entre los grandes, haciéndose un sitio en la élite del baloncesto mundial.</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Gasol-agresivo.jpg"/>
          <p:cNvPicPr>
            <a:picLocks noGrp="1" noChangeAspect="1"/>
          </p:cNvPicPr>
          <p:nvPr>
            <p:ph idx="1"/>
          </p:nvPr>
        </p:nvPicPr>
        <p:blipFill>
          <a:blip r:embed="rId2" cstate="print"/>
          <a:stretch>
            <a:fillRect/>
          </a:stretch>
        </p:blipFill>
        <p:spPr>
          <a:xfrm>
            <a:off x="0" y="0"/>
            <a:ext cx="9143999" cy="710140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MICHAEL JORDAN:</a:t>
            </a:r>
            <a:endParaRPr lang="es-ES" dirty="0"/>
          </a:p>
        </p:txBody>
      </p:sp>
      <p:sp>
        <p:nvSpPr>
          <p:cNvPr id="3" name="2 Marcador de contenido"/>
          <p:cNvSpPr>
            <a:spLocks noGrp="1"/>
          </p:cNvSpPr>
          <p:nvPr>
            <p:ph idx="1"/>
          </p:nvPr>
        </p:nvSpPr>
        <p:spPr/>
        <p:txBody>
          <a:bodyPr>
            <a:normAutofit fontScale="62500" lnSpcReduction="20000"/>
          </a:bodyPr>
          <a:lstStyle/>
          <a:p>
            <a:pPr>
              <a:buNone/>
            </a:pPr>
            <a:r>
              <a:rPr lang="es-ES" b="1" dirty="0" smtClean="0"/>
              <a:t>	Michael </a:t>
            </a:r>
            <a:r>
              <a:rPr lang="es-ES" b="1" dirty="0" smtClean="0"/>
              <a:t>Jeffrey </a:t>
            </a:r>
            <a:r>
              <a:rPr lang="es-ES" b="1" dirty="0" err="1" smtClean="0"/>
              <a:t>Jordan</a:t>
            </a:r>
            <a:r>
              <a:rPr lang="es-ES" dirty="0" smtClean="0"/>
              <a:t>, conocido como </a:t>
            </a:r>
            <a:r>
              <a:rPr lang="es-ES" b="1" dirty="0" smtClean="0"/>
              <a:t>Michael </a:t>
            </a:r>
            <a:r>
              <a:rPr lang="es-ES" b="1" dirty="0" err="1" smtClean="0"/>
              <a:t>Jordan</a:t>
            </a:r>
            <a:r>
              <a:rPr lang="es-ES" dirty="0" smtClean="0"/>
              <a:t> (Nueva York, 17 </a:t>
            </a:r>
            <a:r>
              <a:rPr lang="es-ES" dirty="0" smtClean="0"/>
              <a:t>de febrero</a:t>
            </a:r>
            <a:r>
              <a:rPr lang="es-ES" dirty="0" smtClean="0"/>
              <a:t> de </a:t>
            </a:r>
            <a:r>
              <a:rPr lang="es-ES" dirty="0" smtClean="0"/>
              <a:t>1963), </a:t>
            </a:r>
            <a:r>
              <a:rPr lang="es-ES" dirty="0" smtClean="0"/>
              <a:t>y apodado «Air» </a:t>
            </a:r>
            <a:r>
              <a:rPr lang="es-ES" dirty="0" smtClean="0"/>
              <a:t>es </a:t>
            </a:r>
            <a:r>
              <a:rPr lang="es-ES" dirty="0" smtClean="0"/>
              <a:t>un ex jugador profesional de baloncesto estadounidense.  Está considerado por la mayoría de aficionados y especialistas como el mejor jugador de baloncesto de la historia</a:t>
            </a:r>
            <a:r>
              <a:rPr lang="es-ES" dirty="0" smtClean="0"/>
              <a:t>.</a:t>
            </a:r>
            <a:r>
              <a:rPr lang="es-ES" dirty="0" smtClean="0"/>
              <a:t> Se retiró definitivamente en 2003, tras haberlo hecho en dos ocasiones anteriores, en 1993 y 1999.</a:t>
            </a:r>
          </a:p>
          <a:p>
            <a:pPr>
              <a:buNone/>
            </a:pPr>
            <a:r>
              <a:rPr lang="es-ES" dirty="0" smtClean="0"/>
              <a:t>	Ganó </a:t>
            </a:r>
            <a:r>
              <a:rPr lang="es-ES" dirty="0" smtClean="0"/>
              <a:t>seis anillos con Chicago </a:t>
            </a:r>
            <a:r>
              <a:rPr lang="es-ES" dirty="0" err="1" smtClean="0"/>
              <a:t>Bulls</a:t>
            </a:r>
            <a:r>
              <a:rPr lang="es-ES" dirty="0" smtClean="0"/>
              <a:t>, promediando 30,1 puntos por partido en toda su carrera, el mayor promedio en la historia de la liga. Además, también ganó 10 títulos de máximo anotador, 5 MVP de la temporada, 6 MVP de las Finales, nombrado en el mejor quinteto de la NBA en diez ocasiones, en el defensivo nueve veces, líder en robos de balón durante tres años y un premio al mejor defensor de la temporada.</a:t>
            </a:r>
          </a:p>
          <a:p>
            <a:pPr>
              <a:buNone/>
            </a:pPr>
            <a:r>
              <a:rPr lang="es-ES" dirty="0" smtClean="0"/>
              <a:t>	nombrado </a:t>
            </a:r>
            <a:r>
              <a:rPr lang="es-ES" dirty="0" smtClean="0"/>
              <a:t>"Deportista del Año" en 1991. Fue nombrado "mejor atleta del siglo XX" por </a:t>
            </a:r>
            <a:r>
              <a:rPr lang="es-ES" dirty="0" smtClean="0"/>
              <a:t>ESPN.</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JORDAN.jpg"/>
          <p:cNvPicPr>
            <a:picLocks noGrp="1" noChangeAspect="1"/>
          </p:cNvPicPr>
          <p:nvPr>
            <p:ph idx="1"/>
          </p:nvPr>
        </p:nvPicPr>
        <p:blipFill>
          <a:blip r:embed="rId2" cstate="print"/>
          <a:stretch>
            <a:fillRect/>
          </a:stretch>
        </p:blipFill>
        <p:spPr>
          <a:xfrm>
            <a:off x="1" y="-35476"/>
            <a:ext cx="9203146" cy="713688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TENIS:</a:t>
            </a:r>
            <a:endParaRPr lang="es-ES" dirty="0"/>
          </a:p>
        </p:txBody>
      </p:sp>
      <p:sp>
        <p:nvSpPr>
          <p:cNvPr id="3" name="2 Marcador de contenido"/>
          <p:cNvSpPr>
            <a:spLocks noGrp="1"/>
          </p:cNvSpPr>
          <p:nvPr>
            <p:ph idx="1"/>
          </p:nvPr>
        </p:nvSpPr>
        <p:spPr/>
        <p:txBody>
          <a:bodyPr>
            <a:normAutofit/>
          </a:bodyPr>
          <a:lstStyle/>
          <a:p>
            <a:r>
              <a:rPr lang="es-ES" sz="3600" dirty="0" smtClean="0"/>
              <a:t>Deporte que se practica en un terreno llano, rectangular, dividido por una red intermedia, que consiste en golpear la pelota con la raqueta para que vaya de una parte a otra del campo por encima de la </a:t>
            </a:r>
            <a:r>
              <a:rPr lang="es-ES" sz="3600" dirty="0" smtClean="0"/>
              <a:t>red.</a:t>
            </a:r>
            <a:endParaRPr lang="es-E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ROGER FEDERER:</a:t>
            </a:r>
            <a:endParaRPr lang="es-ES" dirty="0"/>
          </a:p>
        </p:txBody>
      </p:sp>
      <p:sp>
        <p:nvSpPr>
          <p:cNvPr id="3" name="2 Marcador de contenido"/>
          <p:cNvSpPr>
            <a:spLocks noGrp="1"/>
          </p:cNvSpPr>
          <p:nvPr>
            <p:ph idx="1"/>
          </p:nvPr>
        </p:nvSpPr>
        <p:spPr/>
        <p:txBody>
          <a:bodyPr>
            <a:normAutofit fontScale="32500" lnSpcReduction="20000"/>
          </a:bodyPr>
          <a:lstStyle/>
          <a:p>
            <a:r>
              <a:rPr lang="es-ES" sz="4600" b="1" dirty="0" smtClean="0"/>
              <a:t>Roger </a:t>
            </a:r>
            <a:r>
              <a:rPr lang="es-ES" sz="4600" b="1" dirty="0" err="1" smtClean="0"/>
              <a:t>Federer</a:t>
            </a:r>
            <a:r>
              <a:rPr lang="es-ES" sz="4600" dirty="0" smtClean="0"/>
              <a:t> (Basilea, Cantón de Basilea-Ciudad, Suiza; 8 de agosto de 1981) Es un jugador profesional de tenis suizo, que ocupó la primera posición del </a:t>
            </a:r>
            <a:r>
              <a:rPr lang="es-ES" sz="4600" dirty="0" err="1" smtClean="0"/>
              <a:t>ránking</a:t>
            </a:r>
            <a:r>
              <a:rPr lang="es-ES" sz="4600" dirty="0" smtClean="0"/>
              <a:t> ATP durante 237 semanas </a:t>
            </a:r>
            <a:r>
              <a:rPr lang="es-ES" sz="4600" dirty="0" err="1" smtClean="0"/>
              <a:t>consecutivas,y</a:t>
            </a:r>
            <a:r>
              <a:rPr lang="es-ES" sz="4600" dirty="0" smtClean="0"/>
              <a:t> 285 semanas en total. </a:t>
            </a:r>
          </a:p>
          <a:p>
            <a:r>
              <a:rPr lang="es-ES" sz="4600" dirty="0" smtClean="0"/>
              <a:t>Actualmente ocupa el </a:t>
            </a:r>
            <a:r>
              <a:rPr lang="es-ES" sz="4600" dirty="0" err="1" smtClean="0"/>
              <a:t>ránking</a:t>
            </a:r>
            <a:r>
              <a:rPr lang="es-ES" sz="4600" dirty="0" smtClean="0"/>
              <a:t> número tres de la ATP. </a:t>
            </a:r>
            <a:r>
              <a:rPr lang="es-ES" sz="4600" dirty="0" err="1" smtClean="0"/>
              <a:t>Federer</a:t>
            </a:r>
            <a:r>
              <a:rPr lang="es-ES" sz="4600" dirty="0" smtClean="0"/>
              <a:t> ha ganado un número récord de 16 Grand </a:t>
            </a:r>
            <a:r>
              <a:rPr lang="es-ES" sz="4600" dirty="0" err="1" smtClean="0"/>
              <a:t>Slam</a:t>
            </a:r>
            <a:r>
              <a:rPr lang="es-ES" sz="4600" dirty="0" smtClean="0"/>
              <a:t> en individuales la mayor cantidad que cualquier jugador de la historia ha logrado. Él es uno de los siete jugadores masculinos en lograr el Grand Slam,</a:t>
            </a:r>
            <a:r>
              <a:rPr lang="es-ES" sz="4600" baseline="30000" dirty="0" smtClean="0">
                <a:hlinkClick r:id="rId2"/>
              </a:rPr>
              <a:t>13</a:t>
            </a:r>
            <a:r>
              <a:rPr lang="es-ES" sz="4600" dirty="0" smtClean="0"/>
              <a:t> y uno de los tres (junto a </a:t>
            </a:r>
            <a:r>
              <a:rPr lang="es-ES" sz="4600" dirty="0" err="1" smtClean="0"/>
              <a:t>Andre</a:t>
            </a:r>
            <a:r>
              <a:rPr lang="es-ES" sz="4600" dirty="0" smtClean="0"/>
              <a:t> Agassi y Rafael Nadal) en hacerlo en tres superficies diferentes (Tierra batida, hierba y pista dura). Es el único jugador masculino en la historia del tenis en haber llegado al menos a cinco finales en cada uno de los Grand </a:t>
            </a:r>
            <a:r>
              <a:rPr lang="es-ES" sz="4600" dirty="0" err="1" smtClean="0"/>
              <a:t>Slam</a:t>
            </a:r>
            <a:r>
              <a:rPr lang="es-ES" sz="4600" dirty="0" smtClean="0"/>
              <a:t>. Analistas de muchos deportes, los críticos del tenis, la prensa especializada, así como también los jugadores y ex jugadores consideran a </a:t>
            </a:r>
            <a:r>
              <a:rPr lang="es-ES" sz="4600" dirty="0" err="1" smtClean="0"/>
              <a:t>Federer</a:t>
            </a:r>
            <a:r>
              <a:rPr lang="es-ES" sz="4600" dirty="0" smtClean="0"/>
              <a:t> como el mejor tenista de todos los tiempos.</a:t>
            </a:r>
            <a:r>
              <a:rPr lang="es-ES" sz="4600" baseline="30000" dirty="0" smtClean="0"/>
              <a:t> </a:t>
            </a:r>
          </a:p>
          <a:p>
            <a:endParaRPr lang="es-ES" sz="4600" baseline="30000" dirty="0" smtClean="0"/>
          </a:p>
          <a:p>
            <a:pPr>
              <a:buNone/>
            </a:pPr>
            <a:r>
              <a:rPr lang="es-ES" sz="4600" baseline="30000" dirty="0" smtClean="0"/>
              <a:t>	</a:t>
            </a:r>
            <a:r>
              <a:rPr lang="es-ES" sz="4600" dirty="0" err="1" smtClean="0"/>
              <a:t>Federer</a:t>
            </a:r>
            <a:r>
              <a:rPr lang="es-ES" sz="4600" dirty="0" smtClean="0"/>
              <a:t> ha participado en 23 finales de Grand </a:t>
            </a:r>
            <a:r>
              <a:rPr lang="es-ES" sz="4600" dirty="0" err="1" smtClean="0"/>
              <a:t>Slam</a:t>
            </a:r>
            <a:r>
              <a:rPr lang="es-ES" sz="4600" dirty="0" smtClean="0"/>
              <a:t>, hecho que no tiene precedentes, de las cuales 10 han sido de manera consecutiva, y ha estado en 18 de 19 finales de Grand </a:t>
            </a:r>
            <a:r>
              <a:rPr lang="es-ES" sz="4600" dirty="0" err="1" smtClean="0"/>
              <a:t>Slam</a:t>
            </a:r>
            <a:r>
              <a:rPr lang="es-ES" sz="4600" dirty="0" smtClean="0"/>
              <a:t> desde Wimbledon 2005 hasta el Abierto de Australia 2010, siendo el Abierto de Australia 2008 la única excepción. También ha llegado por lo menos hasta las semifinales de un Grand </a:t>
            </a:r>
            <a:r>
              <a:rPr lang="es-ES" sz="4600" dirty="0" err="1" smtClean="0"/>
              <a:t>Slam</a:t>
            </a:r>
            <a:r>
              <a:rPr lang="es-ES" sz="4600" dirty="0" smtClean="0"/>
              <a:t> desde Wimbledon 2004 hasta el Abierto de Australia 2010, acumulando 23 semifinales consecutivas.</a:t>
            </a:r>
            <a:r>
              <a:rPr lang="es-ES" sz="4600" baseline="30000" dirty="0" smtClean="0"/>
              <a:t> </a:t>
            </a:r>
            <a:r>
              <a:rPr lang="es-ES" sz="4600" dirty="0" smtClean="0"/>
              <a:t>Además, hasta el Abierto de Australia 2012, acumula 31 cuartos de final consecutivos, récord que sigue abierto.</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Roger-Federer-1.jpg"/>
          <p:cNvPicPr>
            <a:picLocks noGrp="1" noChangeAspect="1"/>
          </p:cNvPicPr>
          <p:nvPr>
            <p:ph idx="1"/>
          </p:nvPr>
        </p:nvPicPr>
        <p:blipFill>
          <a:blip r:embed="rId2" cstate="print"/>
          <a:stretch>
            <a:fillRect/>
          </a:stretch>
        </p:blipFill>
        <p:spPr>
          <a:xfrm>
            <a:off x="0" y="-284575"/>
            <a:ext cx="9197267" cy="71425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RAFEL NADAL:</a:t>
            </a:r>
            <a:endParaRPr lang="es-ES" dirty="0"/>
          </a:p>
        </p:txBody>
      </p:sp>
      <p:sp>
        <p:nvSpPr>
          <p:cNvPr id="3" name="2 Marcador de contenido"/>
          <p:cNvSpPr>
            <a:spLocks noGrp="1"/>
          </p:cNvSpPr>
          <p:nvPr>
            <p:ph idx="1"/>
          </p:nvPr>
        </p:nvSpPr>
        <p:spPr/>
        <p:txBody>
          <a:bodyPr>
            <a:normAutofit fontScale="62500" lnSpcReduction="20000"/>
          </a:bodyPr>
          <a:lstStyle/>
          <a:p>
            <a:r>
              <a:rPr lang="es-ES" dirty="0" smtClean="0"/>
              <a:t>Rafael Nadal </a:t>
            </a:r>
            <a:r>
              <a:rPr lang="es-ES" dirty="0" err="1" smtClean="0"/>
              <a:t>nacio</a:t>
            </a:r>
            <a:r>
              <a:rPr lang="es-ES" dirty="0" smtClean="0"/>
              <a:t> el 3 de Junio de 1986 en Manacor, Mallorca.</a:t>
            </a:r>
          </a:p>
          <a:p>
            <a:pPr>
              <a:buNone/>
            </a:pPr>
            <a:r>
              <a:rPr lang="es-ES" dirty="0" smtClean="0"/>
              <a:t>	Su </a:t>
            </a:r>
            <a:r>
              <a:rPr lang="es-ES" dirty="0" smtClean="0"/>
              <a:t>familia nunca </a:t>
            </a:r>
            <a:r>
              <a:rPr lang="es-ES" dirty="0" err="1" smtClean="0"/>
              <a:t>penso</a:t>
            </a:r>
            <a:r>
              <a:rPr lang="es-ES" dirty="0" smtClean="0"/>
              <a:t> que </a:t>
            </a:r>
            <a:r>
              <a:rPr lang="es-ES" dirty="0" err="1" smtClean="0"/>
              <a:t>llegaria</a:t>
            </a:r>
            <a:r>
              <a:rPr lang="es-ES" dirty="0" smtClean="0"/>
              <a:t> a ser tenista porque de pequeño siempre jugaba al futbol o al </a:t>
            </a:r>
            <a:r>
              <a:rPr lang="es-ES" dirty="0" err="1" smtClean="0"/>
              <a:t>basket</a:t>
            </a:r>
            <a:r>
              <a:rPr lang="es-ES" dirty="0" smtClean="0"/>
              <a:t>. Pero desde los 4 años juega al tenis y su entrenador es su propio tío Toni Nadal. Su manager Carlos Costa, siempre ha querido que no se creyera una estrella y que tuviera los pies en el suelo lo que ha favorecido mucho a su esplendida carrera.</a:t>
            </a:r>
          </a:p>
          <a:p>
            <a:pPr>
              <a:buNone/>
            </a:pPr>
            <a:r>
              <a:rPr lang="es-ES" dirty="0" smtClean="0"/>
              <a:t>	Su </a:t>
            </a:r>
            <a:r>
              <a:rPr lang="es-ES" dirty="0" smtClean="0"/>
              <a:t>primer campeonato fue el de Baleares con 8 </a:t>
            </a:r>
            <a:r>
              <a:rPr lang="es-ES" dirty="0" smtClean="0"/>
              <a:t>años.</a:t>
            </a:r>
          </a:p>
          <a:p>
            <a:pPr>
              <a:buNone/>
            </a:pPr>
            <a:r>
              <a:rPr lang="es-ES" dirty="0" smtClean="0"/>
              <a:t>	</a:t>
            </a:r>
            <a:r>
              <a:rPr lang="es-ES" dirty="0" smtClean="0"/>
              <a:t>Rafael </a:t>
            </a:r>
            <a:r>
              <a:rPr lang="es-ES" dirty="0" smtClean="0"/>
              <a:t>Nadal tiene todas las bazas para convertirse en uno de los 10 mejores tenistas del mundo. Con sólo 18 años, el joven mallorquín ha sido la revelación del equipo español.</a:t>
            </a:r>
          </a:p>
          <a:p>
            <a:pPr>
              <a:buNone/>
            </a:pPr>
            <a:r>
              <a:rPr lang="es-ES" dirty="0" smtClean="0"/>
              <a:t>	El </a:t>
            </a:r>
            <a:r>
              <a:rPr lang="es-ES" dirty="0" smtClean="0"/>
              <a:t>descubrimiento de Nadal se produjo al vencer, hace dos años en Hamburgo, a su íntimo compañero y también mallorquín Carlos </a:t>
            </a:r>
            <a:r>
              <a:rPr lang="es-ES" dirty="0" err="1" smtClean="0"/>
              <a:t>Moyà</a:t>
            </a:r>
            <a:r>
              <a:rPr lang="es-ES" dirty="0" smtClean="0"/>
              <a:t>. “No me dio pena ganar a </a:t>
            </a:r>
            <a:r>
              <a:rPr lang="es-ES" dirty="0" err="1" smtClean="0"/>
              <a:t>Moyà</a:t>
            </a:r>
            <a:r>
              <a:rPr lang="es-ES" dirty="0" smtClean="0"/>
              <a:t>, un buen amigo y una estrella del circuito.</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rafael-nadal-nike-2011-french-open-09.jpg"/>
          <p:cNvPicPr>
            <a:picLocks noGrp="1" noChangeAspect="1"/>
          </p:cNvPicPr>
          <p:nvPr>
            <p:ph idx="1"/>
          </p:nvPr>
        </p:nvPicPr>
        <p:blipFill>
          <a:blip r:embed="rId2" cstate="print"/>
          <a:stretch>
            <a:fillRect/>
          </a:stretch>
        </p:blipFill>
        <p:spPr>
          <a:xfrm>
            <a:off x="0" y="-1611560"/>
            <a:ext cx="9144000" cy="866234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MOTOCICLISMO:</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El </a:t>
            </a:r>
            <a:r>
              <a:rPr lang="es-ES" b="1" dirty="0" smtClean="0"/>
              <a:t>motociclismo</a:t>
            </a:r>
            <a:r>
              <a:rPr lang="es-ES" dirty="0" smtClean="0"/>
              <a:t> es el uso deportivo de la motocicleta. Generalmente el objetivo de una carrera consiste en recorrer cierta distancia, o ir de un sitio hacia otro, en el menor tiempo posible. También existen las carreras de resistencia. Y otro tipo de competiciones consisten en pasar una serie de obstáculos en un determinado tiempo. Es equivalente al automovilismo, que se practica con automóviles.</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ÍNDICE</a:t>
            </a:r>
            <a:endParaRPr lang="es-ES" dirty="0"/>
          </a:p>
        </p:txBody>
      </p:sp>
      <p:sp>
        <p:nvSpPr>
          <p:cNvPr id="3" name="2 Marcador de contenido"/>
          <p:cNvSpPr>
            <a:spLocks noGrp="1"/>
          </p:cNvSpPr>
          <p:nvPr>
            <p:ph idx="1"/>
          </p:nvPr>
        </p:nvSpPr>
        <p:spPr/>
        <p:txBody>
          <a:bodyPr>
            <a:normAutofit/>
          </a:bodyPr>
          <a:lstStyle/>
          <a:p>
            <a:r>
              <a:rPr lang="es-ES" sz="2400" dirty="0" smtClean="0"/>
              <a:t>1.- DEFINICIÓN DE DEPORTE</a:t>
            </a:r>
          </a:p>
          <a:p>
            <a:r>
              <a:rPr lang="es-ES" sz="2400" dirty="0" smtClean="0"/>
              <a:t>2.- LOS MEJORES DEPORTISTAS DE:     				- FÚTBOL							- BALONCESTO						-TENIS							</a:t>
            </a:r>
            <a:r>
              <a:rPr lang="es-ES" sz="2400" dirty="0" smtClean="0"/>
              <a:t>- </a:t>
            </a:r>
            <a:r>
              <a:rPr lang="es-ES" sz="2400" dirty="0" smtClean="0"/>
              <a:t>VEHÍCULOS MOTORIZADOS				- BALONMANO						-WATERPOLO						</a:t>
            </a:r>
            <a:r>
              <a:rPr lang="es-ES" sz="2400" dirty="0" smtClean="0"/>
              <a:t>- </a:t>
            </a:r>
            <a:r>
              <a:rPr lang="es-ES" sz="2400" dirty="0" smtClean="0"/>
              <a:t>ATLETISMO</a:t>
            </a:r>
          </a:p>
          <a:p>
            <a:r>
              <a:rPr lang="es-ES" sz="2400" dirty="0" smtClean="0"/>
              <a:t>3.- MODO DE VIDA DE UN BUEN DEPORTISTA</a:t>
            </a:r>
          </a:p>
          <a:p>
            <a:r>
              <a:rPr lang="es-ES" sz="2400" dirty="0" smtClean="0"/>
              <a:t>4.- CONCLUSIÓN</a:t>
            </a:r>
          </a:p>
          <a:p>
            <a:r>
              <a:rPr lang="es-ES" sz="2400" dirty="0" smtClean="0"/>
              <a:t>5.- BIBLIOGRAFIA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VALENTINO ROSSI:</a:t>
            </a:r>
            <a:endParaRPr lang="es-ES" dirty="0"/>
          </a:p>
        </p:txBody>
      </p:sp>
      <p:sp>
        <p:nvSpPr>
          <p:cNvPr id="3" name="2 Marcador de contenido"/>
          <p:cNvSpPr>
            <a:spLocks noGrp="1"/>
          </p:cNvSpPr>
          <p:nvPr>
            <p:ph idx="1"/>
          </p:nvPr>
        </p:nvSpPr>
        <p:spPr/>
        <p:txBody>
          <a:bodyPr>
            <a:normAutofit fontScale="62500" lnSpcReduction="20000"/>
          </a:bodyPr>
          <a:lstStyle/>
          <a:p>
            <a:r>
              <a:rPr lang="es-ES" b="1" dirty="0" smtClean="0"/>
              <a:t>Valentino </a:t>
            </a:r>
            <a:r>
              <a:rPr lang="es-ES" b="1" dirty="0" err="1" smtClean="0"/>
              <a:t>Rossi</a:t>
            </a:r>
            <a:r>
              <a:rPr lang="es-ES" dirty="0" smtClean="0"/>
              <a:t> (Urbino, 16 de febrero de 1979) es un piloto italiano de motociclismo que ha ganado 9 títulos mundiales en categorías diferentes </a:t>
            </a:r>
            <a:r>
              <a:rPr lang="es-ES" dirty="0" smtClean="0"/>
              <a:t>del Mundial </a:t>
            </a:r>
            <a:r>
              <a:rPr lang="es-ES" dirty="0" smtClean="0"/>
              <a:t>de Motociclismo (125c.c., 250c.c., 500c.c., y </a:t>
            </a:r>
            <a:r>
              <a:rPr lang="es-ES" dirty="0" err="1" smtClean="0"/>
              <a:t>MotoGP</a:t>
            </a:r>
            <a:r>
              <a:rPr lang="es-ES" dirty="0" smtClean="0"/>
              <a:t> de 990c.c. y 800c.c.), único motociclista en la historia en lograrlo. </a:t>
            </a:r>
            <a:endParaRPr lang="es-ES" dirty="0" smtClean="0"/>
          </a:p>
          <a:p>
            <a:pPr>
              <a:buNone/>
            </a:pPr>
            <a:r>
              <a:rPr lang="es-ES" dirty="0" smtClean="0"/>
              <a:t>	</a:t>
            </a:r>
            <a:r>
              <a:rPr lang="es-ES" dirty="0" smtClean="0"/>
              <a:t>Conocido </a:t>
            </a:r>
            <a:r>
              <a:rPr lang="es-ES" dirty="0" smtClean="0"/>
              <a:t>por los apodos que se ha dado a sí mismo en diferentes momentos de su carrera: '</a:t>
            </a:r>
            <a:r>
              <a:rPr lang="es-ES" dirty="0" err="1" smtClean="0"/>
              <a:t>The</a:t>
            </a:r>
            <a:r>
              <a:rPr lang="es-ES" dirty="0" smtClean="0"/>
              <a:t> Doctor' (El Doctor), </a:t>
            </a:r>
            <a:r>
              <a:rPr lang="es-ES" dirty="0" err="1" smtClean="0"/>
              <a:t>Valentinik</a:t>
            </a:r>
            <a:r>
              <a:rPr lang="es-ES" dirty="0" smtClean="0"/>
              <a:t> y </a:t>
            </a:r>
            <a:r>
              <a:rPr lang="es-ES" dirty="0" err="1" smtClean="0"/>
              <a:t>Rossifumi</a:t>
            </a:r>
            <a:r>
              <a:rPr lang="es-ES" dirty="0" smtClean="0"/>
              <a:t>.</a:t>
            </a:r>
          </a:p>
          <a:p>
            <a:pPr>
              <a:buNone/>
            </a:pPr>
            <a:r>
              <a:rPr lang="es-ES" dirty="0" smtClean="0"/>
              <a:t>	</a:t>
            </a:r>
            <a:r>
              <a:rPr lang="es-ES" dirty="0" smtClean="0"/>
              <a:t> </a:t>
            </a:r>
            <a:r>
              <a:rPr lang="es-ES" dirty="0" smtClean="0"/>
              <a:t>Es considerado por la mayoría de expertos y prensa especializada como el mejor piloto de la historia del motociclismo. Sus padres son </a:t>
            </a:r>
            <a:r>
              <a:rPr lang="es-ES" dirty="0" err="1" smtClean="0"/>
              <a:t>Graziano</a:t>
            </a:r>
            <a:r>
              <a:rPr lang="es-ES" dirty="0" smtClean="0"/>
              <a:t> </a:t>
            </a:r>
            <a:r>
              <a:rPr lang="es-ES" dirty="0" err="1" smtClean="0"/>
              <a:t>Rossi</a:t>
            </a:r>
            <a:r>
              <a:rPr lang="es-ES" dirty="0" smtClean="0"/>
              <a:t> y </a:t>
            </a:r>
            <a:r>
              <a:rPr lang="es-ES" dirty="0" err="1" smtClean="0"/>
              <a:t>Stefanía</a:t>
            </a:r>
            <a:r>
              <a:rPr lang="es-ES" dirty="0" smtClean="0"/>
              <a:t> Palma. Tiene un hermano (por parte de madre), Luca Marini, y una hermanastra, </a:t>
            </a:r>
            <a:r>
              <a:rPr lang="es-ES" dirty="0" err="1" smtClean="0"/>
              <a:t>Chiara</a:t>
            </a:r>
            <a:r>
              <a:rPr lang="es-ES" dirty="0" smtClean="0"/>
              <a:t> </a:t>
            </a:r>
            <a:r>
              <a:rPr lang="es-ES" dirty="0" err="1" smtClean="0"/>
              <a:t>Rossi.Nº</a:t>
            </a:r>
            <a:r>
              <a:rPr lang="es-ES" dirty="0" smtClean="0"/>
              <a:t> podios consecutivos en la categoría de </a:t>
            </a:r>
            <a:r>
              <a:rPr lang="es-ES" dirty="0" err="1" smtClean="0"/>
              <a:t>MotoGP</a:t>
            </a:r>
            <a:r>
              <a:rPr lang="es-ES" dirty="0" smtClean="0"/>
              <a:t> (22) igualando a Giacomo </a:t>
            </a:r>
            <a:r>
              <a:rPr lang="es-ES" dirty="0" err="1" smtClean="0"/>
              <a:t>Agostini</a:t>
            </a:r>
            <a:r>
              <a:rPr lang="es-ES" dirty="0" smtClean="0"/>
              <a:t>, es el piloto con más podios (167), </a:t>
            </a:r>
            <a:r>
              <a:rPr lang="es-ES" dirty="0" err="1" smtClean="0"/>
              <a:t>poles</a:t>
            </a:r>
            <a:r>
              <a:rPr lang="es-ES" dirty="0" smtClean="0"/>
              <a:t> (59) y puntos en la historia (4087), y tiene también el mayor número de victorias en la máxima categoría del motociclismo (78).</a:t>
            </a: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Valentino_Rossi_9.jpg"/>
          <p:cNvPicPr>
            <a:picLocks noGrp="1" noChangeAspect="1"/>
          </p:cNvPicPr>
          <p:nvPr>
            <p:ph idx="1"/>
          </p:nvPr>
        </p:nvPicPr>
        <p:blipFill>
          <a:blip r:embed="rId2" cstate="print"/>
          <a:stretch>
            <a:fillRect/>
          </a:stretch>
        </p:blipFill>
        <p:spPr>
          <a:xfrm>
            <a:off x="0" y="-40481"/>
            <a:ext cx="9197975" cy="706988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FÓRMULA UNO:</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La </a:t>
            </a:r>
            <a:r>
              <a:rPr lang="es-ES" b="1" dirty="0" smtClean="0"/>
              <a:t>Fórmula 1</a:t>
            </a:r>
            <a:r>
              <a:rPr lang="es-ES" dirty="0" smtClean="0"/>
              <a:t>, a menudo abreviada como </a:t>
            </a:r>
            <a:r>
              <a:rPr lang="es-ES" b="1" dirty="0" smtClean="0"/>
              <a:t>F1</a:t>
            </a:r>
            <a:r>
              <a:rPr lang="es-ES" dirty="0" smtClean="0"/>
              <a:t> y también denominada la «categoría reina del automovilismo» o «la máxima categoría del automovilismo», es la competencia automovilística internacional más </a:t>
            </a:r>
            <a:r>
              <a:rPr lang="es-ES" dirty="0" smtClean="0"/>
              <a:t>popular,</a:t>
            </a:r>
            <a:r>
              <a:rPr lang="es-ES" dirty="0" smtClean="0"/>
              <a:t> pero no es reconocido como un deporte </a:t>
            </a:r>
            <a:r>
              <a:rPr lang="es-ES" dirty="0" smtClean="0"/>
              <a:t>mundialmente.</a:t>
            </a:r>
            <a:endParaRPr lang="es-ES" dirty="0" smtClean="0"/>
          </a:p>
          <a:p>
            <a:pPr>
              <a:buNone/>
            </a:pPr>
            <a:r>
              <a:rPr lang="es-ES" dirty="0" smtClean="0"/>
              <a:t>	A </a:t>
            </a:r>
            <a:r>
              <a:rPr lang="es-ES" dirty="0" smtClean="0"/>
              <a:t>cada carrera se le denomina Gran Premio y la competición que las agrupa se denomina </a:t>
            </a:r>
            <a:r>
              <a:rPr lang="es-ES" b="1" dirty="0" smtClean="0"/>
              <a:t>Campeonato Mundial de Fórmula 1</a:t>
            </a:r>
            <a:r>
              <a:rPr lang="es-ES" dirty="0" smtClean="0"/>
              <a:t>. La entidad que la dirige es la Federación Internacional de Automovilismo (FIA)</a:t>
            </a:r>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FERNANDO ALONSO:</a:t>
            </a:r>
            <a:endParaRPr lang="es-ES" dirty="0"/>
          </a:p>
        </p:txBody>
      </p:sp>
      <p:sp>
        <p:nvSpPr>
          <p:cNvPr id="3" name="2 Marcador de contenido"/>
          <p:cNvSpPr>
            <a:spLocks noGrp="1"/>
          </p:cNvSpPr>
          <p:nvPr>
            <p:ph idx="1"/>
          </p:nvPr>
        </p:nvSpPr>
        <p:spPr/>
        <p:txBody>
          <a:bodyPr>
            <a:normAutofit fontScale="47500" lnSpcReduction="20000"/>
          </a:bodyPr>
          <a:lstStyle/>
          <a:p>
            <a:r>
              <a:rPr lang="es-ES" sz="4000" dirty="0" smtClean="0"/>
              <a:t>Fernando Alonso Díaz nació el 29 de julio de 1981 en Oviedo, hijo de José Luis Alonso, a la sazón maestro industrial y hoy director deportivo de Adrián Campos </a:t>
            </a:r>
            <a:r>
              <a:rPr lang="es-ES" sz="4000" dirty="0" err="1" smtClean="0"/>
              <a:t>Motorsport</a:t>
            </a:r>
            <a:r>
              <a:rPr lang="es-ES" sz="4000" dirty="0" smtClean="0"/>
              <a:t>, y de Ana Díaz, dependienta de El Corte Inglés en la capital asturiana. Tiene una hermana cinco años mayor, Lorena, médica de profesión.</a:t>
            </a:r>
          </a:p>
          <a:p>
            <a:pPr>
              <a:buNone/>
            </a:pPr>
            <a:r>
              <a:rPr lang="es-ES" sz="4000" dirty="0" smtClean="0"/>
              <a:t>	A </a:t>
            </a:r>
            <a:r>
              <a:rPr lang="es-ES" sz="4000" dirty="0" smtClean="0"/>
              <a:t>pesar de su corta carrera, Alonso tiene ya un currículo que supera por intensidad y precocidad a los de los grandes campeones. A los tres años, su padre le regaló un kart que había construido él mismo. El rechoncho Alonso se encaprichó con el «juguete» y empezó a familiarizarse con el olor a carburante. Aquel mismo año ganó ya su primera carrera, organizada por un centro comercial y en la que participaron niños que casi le doblaban la edad. Aquello le dio coraje para seguir pilotando cuando salía del colegio, siempre vigilado por su padre, quien ya se percató de las cualidades innatas que tenía su hijo para el pilotaje. Dedicó todo su tiempo libre al hijo, a pesar de que recibió una oferta para incorporarse al Celta de Vigo como portero, posición en la que jugaba desde muy joven.</a:t>
            </a:r>
          </a:p>
          <a:p>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ernando_Alonso__Celebracion_de_Renault_2947_1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BALONMANO:</a:t>
            </a:r>
            <a:endParaRPr lang="es-ES" dirty="0"/>
          </a:p>
        </p:txBody>
      </p:sp>
      <p:sp>
        <p:nvSpPr>
          <p:cNvPr id="3" name="2 Marcador de contenido"/>
          <p:cNvSpPr>
            <a:spLocks noGrp="1"/>
          </p:cNvSpPr>
          <p:nvPr>
            <p:ph idx="1"/>
          </p:nvPr>
        </p:nvSpPr>
        <p:spPr/>
        <p:txBody>
          <a:bodyPr>
            <a:normAutofit lnSpcReduction="10000"/>
          </a:bodyPr>
          <a:lstStyle/>
          <a:p>
            <a:r>
              <a:rPr lang="es-ES" dirty="0" smtClean="0"/>
              <a:t>El balonmano es un juego de pista o campo disputado por dos equipos cuya finalidad es colar la pelota en la portería contraria lanzándola con una mano que delimita el área de puerta.</a:t>
            </a:r>
          </a:p>
          <a:p>
            <a:pPr>
              <a:buNone/>
            </a:pPr>
            <a:r>
              <a:rPr lang="es-ES" dirty="0" smtClean="0"/>
              <a:t>	Como </a:t>
            </a:r>
            <a:r>
              <a:rPr lang="es-ES" dirty="0" smtClean="0"/>
              <a:t>juego de campo los equipos están compuestos de once jugadores; jugando en pista cerrada que es lo más común, los equipos están formados por cinco o siete jugadores.</a:t>
            </a:r>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DAVID BARRUFET:</a:t>
            </a:r>
            <a:endParaRPr lang="es-ES" dirty="0"/>
          </a:p>
        </p:txBody>
      </p:sp>
      <p:sp>
        <p:nvSpPr>
          <p:cNvPr id="3" name="2 Marcador de contenido"/>
          <p:cNvSpPr>
            <a:spLocks noGrp="1"/>
          </p:cNvSpPr>
          <p:nvPr>
            <p:ph idx="1"/>
          </p:nvPr>
        </p:nvSpPr>
        <p:spPr/>
        <p:txBody>
          <a:bodyPr>
            <a:normAutofit fontScale="32500" lnSpcReduction="20000"/>
          </a:bodyPr>
          <a:lstStyle/>
          <a:p>
            <a:pPr>
              <a:buNone/>
            </a:pPr>
            <a:r>
              <a:rPr lang="es-ES" sz="5200" dirty="0" smtClean="0"/>
              <a:t>	Se </a:t>
            </a:r>
            <a:r>
              <a:rPr lang="es-ES" sz="5200" dirty="0" smtClean="0"/>
              <a:t>inició en el balonmano a los ocho años en el Colegio Sagrada Familia </a:t>
            </a:r>
            <a:r>
              <a:rPr lang="es-ES" sz="5200" dirty="0" err="1" smtClean="0"/>
              <a:t>Horta</a:t>
            </a:r>
            <a:r>
              <a:rPr lang="es-ES" sz="5200" dirty="0" smtClean="0"/>
              <a:t>, de Barcelona. Seis años después fichó por el FC Barcelona, formándose en varias categorías hasta que en 1988, debutó con el primer equipo.</a:t>
            </a:r>
          </a:p>
          <a:p>
            <a:pPr>
              <a:buNone/>
            </a:pPr>
            <a:r>
              <a:rPr lang="es-ES" sz="5200" dirty="0" smtClean="0"/>
              <a:t>	Con </a:t>
            </a:r>
            <a:r>
              <a:rPr lang="es-ES" sz="5200" dirty="0" smtClean="0"/>
              <a:t>este club ha ganado 7 Copas de Europa, 2 </a:t>
            </a:r>
            <a:r>
              <a:rPr lang="es-ES" sz="5200" dirty="0" err="1" smtClean="0"/>
              <a:t>Recopas</a:t>
            </a:r>
            <a:r>
              <a:rPr lang="es-ES" sz="5200" dirty="0" smtClean="0"/>
              <a:t>, 5 Supercopas de Europa, 12 Supercopas de España, 10 Ligas de los Pirineos, 6 </a:t>
            </a:r>
            <a:r>
              <a:rPr lang="es-ES" sz="5200" dirty="0" smtClean="0"/>
              <a:t>Copas ASOBAL</a:t>
            </a:r>
            <a:r>
              <a:rPr lang="es-ES" sz="5200" dirty="0" smtClean="0"/>
              <a:t>, 7 Ligas Catalanas, 12 Ligas, 11 Copas del Rey y una Copa EHF.</a:t>
            </a:r>
          </a:p>
          <a:p>
            <a:pPr>
              <a:buNone/>
            </a:pPr>
            <a:r>
              <a:rPr lang="es-ES" sz="5200" dirty="0" smtClean="0"/>
              <a:t>	Ha </a:t>
            </a:r>
            <a:r>
              <a:rPr lang="es-ES" sz="5200" dirty="0" smtClean="0"/>
              <a:t>sido internacional 280 veces, ganando el Mundial de </a:t>
            </a:r>
            <a:r>
              <a:rPr lang="es-ES" sz="5200" dirty="0" smtClean="0"/>
              <a:t>Túnez, </a:t>
            </a:r>
            <a:r>
              <a:rPr lang="es-ES" sz="5200" dirty="0" smtClean="0"/>
              <a:t>celebrado entre enero y febrero de 2005, y una medalla de bronce en los Juegos Olímpicos de Sídney 2000, otra en los Juegos Olímpicos de Pekín 2008 y una Supercopa de Naciones. Tras el mundial de Croacia ha anunciado su retiro de la selección española, habiendo disputado 280 partidos y ocupando el primer puesto del ranking. Justo por detrás de él, se encuentra otro histórico portero y con el que compartió vestuario David cuando comenzó en el F.C. Barcelona, se trata de Lorenzo Rico. Fue designado por </a:t>
            </a:r>
            <a:r>
              <a:rPr lang="es-ES" sz="5200" dirty="0" smtClean="0"/>
              <a:t>la Federación </a:t>
            </a:r>
            <a:r>
              <a:rPr lang="es-ES" sz="5200" dirty="0" smtClean="0"/>
              <a:t>Internacional de Balonmano como mejor portero del mundo en las temporadas 2000-2001 y 2001-2002.</a:t>
            </a:r>
          </a:p>
          <a:p>
            <a:pPr>
              <a:buNone/>
            </a:pPr>
            <a:r>
              <a:rPr lang="es-ES" sz="5200" dirty="0" smtClean="0"/>
              <a:t>	El</a:t>
            </a:r>
            <a:r>
              <a:rPr lang="es-ES" sz="5200" dirty="0" smtClean="0"/>
              <a:t> </a:t>
            </a:r>
            <a:r>
              <a:rPr lang="es-ES" sz="5200" dirty="0" smtClean="0"/>
              <a:t>lunes</a:t>
            </a:r>
            <a:r>
              <a:rPr lang="es-ES" sz="5200" dirty="0" smtClean="0"/>
              <a:t> 8 de </a:t>
            </a:r>
            <a:r>
              <a:rPr lang="es-ES" sz="5200" dirty="0" smtClean="0"/>
              <a:t>febrero del</a:t>
            </a:r>
            <a:r>
              <a:rPr lang="es-ES" sz="5200" dirty="0" smtClean="0"/>
              <a:t> 2010, anunció su retirada del balonmano profesional al finalizar esa temporada, es decir, en </a:t>
            </a:r>
            <a:r>
              <a:rPr lang="es-ES" sz="5200" dirty="0" smtClean="0"/>
              <a:t>junio</a:t>
            </a:r>
            <a:r>
              <a:rPr lang="es-ES" sz="5200" dirty="0" smtClean="0"/>
              <a:t>.</a:t>
            </a:r>
          </a:p>
          <a:p>
            <a:pPr>
              <a:buNone/>
            </a:pPr>
            <a:endParaRPr lang="es-ES" dirty="0" smtClean="0"/>
          </a:p>
          <a:p>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BARRUFET-21.jpg"/>
          <p:cNvPicPr>
            <a:picLocks noGrp="1" noChangeAspect="1"/>
          </p:cNvPicPr>
          <p:nvPr>
            <p:ph idx="1"/>
          </p:nvPr>
        </p:nvPicPr>
        <p:blipFill>
          <a:blip r:embed="rId2" cstate="print"/>
          <a:stretch>
            <a:fillRect/>
          </a:stretch>
        </p:blipFill>
        <p:spPr>
          <a:xfrm>
            <a:off x="0" y="0"/>
            <a:ext cx="9527327" cy="688998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WATERPOLO:</a:t>
            </a:r>
            <a:endParaRPr lang="es-ES" dirty="0"/>
          </a:p>
        </p:txBody>
      </p:sp>
      <p:sp>
        <p:nvSpPr>
          <p:cNvPr id="3" name="2 Marcador de contenido"/>
          <p:cNvSpPr>
            <a:spLocks noGrp="1"/>
          </p:cNvSpPr>
          <p:nvPr>
            <p:ph idx="1"/>
          </p:nvPr>
        </p:nvSpPr>
        <p:spPr/>
        <p:txBody>
          <a:bodyPr>
            <a:normAutofit fontScale="62500" lnSpcReduction="20000"/>
          </a:bodyPr>
          <a:lstStyle/>
          <a:p>
            <a:r>
              <a:rPr lang="es-ES" dirty="0" smtClean="0"/>
              <a:t>El </a:t>
            </a:r>
            <a:r>
              <a:rPr lang="es-ES" b="1" dirty="0" smtClean="0"/>
              <a:t>waterpolo</a:t>
            </a:r>
            <a:r>
              <a:rPr lang="es-ES" dirty="0" smtClean="0"/>
              <a:t> o </a:t>
            </a:r>
            <a:r>
              <a:rPr lang="es-ES" b="1" dirty="0" smtClean="0"/>
              <a:t>polo acuático</a:t>
            </a:r>
            <a:r>
              <a:rPr lang="es-ES" dirty="0" smtClean="0"/>
              <a:t> es un deporte que se practica en una piscina, en la cual se enfrentan dos equipos. El objetivo del juego es marcar el mayor número de goles en la portería del equipo contrario durante el tiempo que dura el partido. Los equipos cuentan en el agua con 6 jugadores y un portero. Se diferencian por el color del gorro (generalmente, blanco los locales, azul el equipo visitante y rojo los porteros). Existen faltas, expulsiones temporales y expulsiones definitivas. Un partido se divide en cuatro tiempos de juego efectivo (cuando la pelota está en juego) de 8 minutos cada uno. Los jugadores no pueden pisar el suelo de la piscina, ya que está prohibido y generalmente la profundidad de la piscina no se lo permite; los jugadores tienen que mantenerse todo el partido flotando, lo que les consume mucha energía. Un equipo tiene 30 segundos de posesión de la pelota para efectuar un lanzamiento a la portería contraria.</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PEDRO GARCÍA AGUADO:</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Comenzó en la escuela de waterpolo de Madrid con Mariano García a los 12 años. En 1986 se mudó junto con Jesús </a:t>
            </a:r>
            <a:r>
              <a:rPr lang="es-ES" dirty="0" err="1" smtClean="0"/>
              <a:t>Rollán</a:t>
            </a:r>
            <a:r>
              <a:rPr lang="es-ES" dirty="0" smtClean="0"/>
              <a:t>, con el cual tuvo una gran amistad, a Barcelona a jugar en el Club </a:t>
            </a:r>
            <a:r>
              <a:rPr lang="es-ES" dirty="0" err="1" smtClean="0"/>
              <a:t>Natació</a:t>
            </a:r>
            <a:r>
              <a:rPr lang="es-ES" dirty="0" smtClean="0"/>
              <a:t> Catalunya. En Barcelona, viviendo en una residencia (IES Joaquín </a:t>
            </a:r>
            <a:r>
              <a:rPr lang="es-ES" dirty="0" err="1" smtClean="0"/>
              <a:t>Blume</a:t>
            </a:r>
            <a:r>
              <a:rPr lang="es-ES" dirty="0" smtClean="0"/>
              <a:t>), sin nadie que lo controlara, Pedro se desmadró: lo volcó en los entrenamientos, se esforzaba al máximo, pero también cayó en las fiestas, el alcohol y las drogas.</a:t>
            </a:r>
          </a:p>
          <a:p>
            <a:pPr>
              <a:buNone/>
            </a:pPr>
            <a:r>
              <a:rPr lang="es-ES" dirty="0" smtClean="0"/>
              <a:t>	Elegido </a:t>
            </a:r>
            <a:r>
              <a:rPr lang="es-ES" dirty="0" smtClean="0"/>
              <a:t>mejor jugador de la liga española de waterpolo en 2001. Ganó la medalla de oro en las olimpiadas de Atlanta y la de plata en las olimpiadas de Barcelona. Ha sido internacional con la Selección nacional de Waterpolo en 565 ocasiones.</a:t>
            </a:r>
          </a:p>
          <a:p>
            <a:pPr>
              <a:buNone/>
            </a:pP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DEFINICIÓN DE DEPORTE</a:t>
            </a:r>
            <a:endParaRPr lang="es-ES" dirty="0"/>
          </a:p>
        </p:txBody>
      </p:sp>
      <p:sp>
        <p:nvSpPr>
          <p:cNvPr id="4" name="3 Marcador de contenido"/>
          <p:cNvSpPr>
            <a:spLocks noGrp="1"/>
          </p:cNvSpPr>
          <p:nvPr>
            <p:ph idx="1"/>
          </p:nvPr>
        </p:nvSpPr>
        <p:spPr/>
        <p:txBody>
          <a:bodyPr>
            <a:normAutofit fontScale="92500" lnSpcReduction="20000"/>
          </a:bodyPr>
          <a:lstStyle/>
          <a:p>
            <a:pPr algn="just"/>
            <a:r>
              <a:rPr lang="es-ES" sz="3500" b="1" dirty="0" smtClean="0"/>
              <a:t>El deporte </a:t>
            </a:r>
            <a:r>
              <a:rPr lang="es-ES" dirty="0" smtClean="0"/>
              <a:t>es un </a:t>
            </a:r>
            <a:r>
              <a:rPr lang="es-ES" b="1" dirty="0" smtClean="0"/>
              <a:t>fenómeno social </a:t>
            </a:r>
            <a:r>
              <a:rPr lang="es-ES" dirty="0" smtClean="0"/>
              <a:t>en </a:t>
            </a:r>
            <a:r>
              <a:rPr lang="es-ES" b="1" dirty="0" smtClean="0"/>
              <a:t>constante evolución</a:t>
            </a:r>
            <a:r>
              <a:rPr lang="es-ES" dirty="0" smtClean="0"/>
              <a:t>, </a:t>
            </a:r>
            <a:r>
              <a:rPr lang="es-ES" b="1" dirty="0" smtClean="0"/>
              <a:t>como</a:t>
            </a:r>
            <a:r>
              <a:rPr lang="es-ES" dirty="0" smtClean="0"/>
              <a:t> la propia </a:t>
            </a:r>
            <a:r>
              <a:rPr lang="es-ES" b="1" dirty="0" smtClean="0"/>
              <a:t>sociedad</a:t>
            </a:r>
            <a:r>
              <a:rPr lang="es-ES" dirty="0" smtClean="0"/>
              <a:t> de la que </a:t>
            </a:r>
            <a:r>
              <a:rPr lang="es-ES" b="1" dirty="0" smtClean="0"/>
              <a:t>forma parte</a:t>
            </a:r>
            <a:r>
              <a:rPr lang="es-ES" dirty="0" smtClean="0"/>
              <a:t>. El acceso al deporte se ha popularizado de forma espectacular durante las dos últimas décadas y se ha ampliado los sectores de población hacia los que se dirige actividad deportiva como oferta de ocupación de su tiempo, satisfacción de expectativas de rendimiento deportivo, ocupación del ocio, mejora de la salud y de la calidad de vida, etc</a:t>
            </a:r>
            <a:r>
              <a:rPr lang="es-ES" b="1" dirty="0" smtClean="0"/>
              <a:t>.</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edro-garcia-aguado.jpg"/>
          <p:cNvPicPr>
            <a:picLocks noGrp="1" noChangeAspect="1"/>
          </p:cNvPicPr>
          <p:nvPr>
            <p:ph idx="1"/>
          </p:nvPr>
        </p:nvPicPr>
        <p:blipFill>
          <a:blip r:embed="rId2" cstate="print"/>
          <a:stretch>
            <a:fillRect/>
          </a:stretch>
        </p:blipFill>
        <p:spPr>
          <a:xfrm>
            <a:off x="0" y="-100333"/>
            <a:ext cx="9144000" cy="695833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ATLETISMO:</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Deporte de competición (individual o por equipos) que abarca un gran número de pruebas. Su práctica puede tener lugar en pista cubierta o al aire libre. Las principales disciplinas del atletismo pueden encuadrarse en las siguientes categorías: carreras, marcha, lanzamientos y saltos.</a:t>
            </a:r>
            <a:br>
              <a:rPr lang="es-ES" dirty="0" smtClean="0"/>
            </a:br>
            <a:r>
              <a:rPr lang="es-ES" dirty="0" smtClean="0"/>
              <a:t/>
            </a:r>
            <a:br>
              <a:rPr lang="es-ES" dirty="0" smtClean="0"/>
            </a:br>
            <a:r>
              <a:rPr lang="es-ES" dirty="0" smtClean="0"/>
              <a:t>Este deporte tiene la cualidad de desarrollar la capacidad deportiva del ser humano al máximo porque involucra tanto fuerza y capacidad como habilidad física y mental.</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USAIN BOLT</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a:t>
            </a:r>
            <a:r>
              <a:rPr lang="es-ES" dirty="0" err="1" smtClean="0"/>
              <a:t>Trelawny</a:t>
            </a:r>
            <a:r>
              <a:rPr lang="es-ES" dirty="0" smtClean="0"/>
              <a:t>, Jamaica, 1986) Atleta jamaicano, especialista en pruebas de velocidad. Es sin duda una de las estrellas que más brillaron en los Juegos Olímpicos de Pekín de 2008. Su extraordinaria velocidad y la aparente facilidad con que consiguió tres medallas de oro y tres récords mundiales impresionaron al mundo entero y lo consagraron como el velocista más completo de la historia.</a:t>
            </a:r>
          </a:p>
          <a:p>
            <a:pPr>
              <a:buNone/>
            </a:pPr>
            <a:r>
              <a:rPr lang="es-ES" dirty="0" smtClean="0"/>
              <a:t>	</a:t>
            </a:r>
            <a:r>
              <a:rPr lang="es-ES" dirty="0" err="1" smtClean="0"/>
              <a:t>Usain</a:t>
            </a:r>
            <a:r>
              <a:rPr lang="es-ES" dirty="0" smtClean="0"/>
              <a:t> </a:t>
            </a:r>
            <a:r>
              <a:rPr lang="es-ES" dirty="0" err="1" smtClean="0"/>
              <a:t>Bolt</a:t>
            </a:r>
            <a:r>
              <a:rPr lang="es-ES" dirty="0" smtClean="0"/>
              <a:t> nació en el seno de una familia pudiente si se compara con la pobreza que asola a la isla caribeña. De niño, su crecimiento fue espectacular, lo que, unido a una alimentación desequilibrada, le provocó una escoliosis (desviación de la columna); pero, aun así, corría como un galgo. No empezaron a tratarle la anomalía hasta que, a los quince años, se convirtió en el campeón júnior del mundo más joven de la historia en 200 metros.</a:t>
            </a: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Usain_Bolt-300x187.jpg"/>
          <p:cNvPicPr>
            <a:picLocks noGrp="1" noChangeAspect="1"/>
          </p:cNvPicPr>
          <p:nvPr>
            <p:ph idx="1"/>
          </p:nvPr>
        </p:nvPicPr>
        <p:blipFill>
          <a:blip r:embed="rId2" cstate="print"/>
          <a:stretch>
            <a:fillRect/>
          </a:stretch>
        </p:blipFill>
        <p:spPr>
          <a:xfrm>
            <a:off x="0" y="0"/>
            <a:ext cx="959534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dirty="0" smtClean="0"/>
              <a:t>MODO DE VIDA DE UN BUEN DEPORTISTA</a:t>
            </a:r>
            <a:endParaRPr lang="es-ES" dirty="0"/>
          </a:p>
        </p:txBody>
      </p:sp>
      <p:sp>
        <p:nvSpPr>
          <p:cNvPr id="3" name="2 Marcador de contenido"/>
          <p:cNvSpPr>
            <a:spLocks noGrp="1"/>
          </p:cNvSpPr>
          <p:nvPr>
            <p:ph idx="1"/>
          </p:nvPr>
        </p:nvSpPr>
        <p:spPr/>
        <p:txBody>
          <a:bodyPr>
            <a:normAutofit fontScale="55000" lnSpcReduction="20000"/>
          </a:bodyPr>
          <a:lstStyle/>
          <a:p>
            <a:r>
              <a:rPr lang="es-ES" dirty="0" smtClean="0"/>
              <a:t>Son muchos los ejemplos de deportistas de alto nivel, en el cúspide de sus niveles de rendimiento, que se han despistado por el éxito, la fama, el dinero y el acceso a todo tipo de bienes, que acaba por adoptar estilos de vida que son absolutamente incompatibles con la práctica deportiva</a:t>
            </a:r>
            <a:r>
              <a:rPr lang="es-ES" dirty="0" smtClean="0"/>
              <a:t>.</a:t>
            </a:r>
          </a:p>
          <a:p>
            <a:endParaRPr lang="es-ES" dirty="0" smtClean="0"/>
          </a:p>
          <a:p>
            <a:r>
              <a:rPr lang="es-ES" b="1" dirty="0" smtClean="0"/>
              <a:t>Los tres pilares básicos que están detrás de la vida de una persona que hace deporte o practica algún tipo de actividad física son:</a:t>
            </a:r>
            <a:endParaRPr lang="es-ES" dirty="0" smtClean="0"/>
          </a:p>
          <a:p>
            <a:pPr lvl="1"/>
            <a:r>
              <a:rPr lang="es-ES" dirty="0" smtClean="0"/>
              <a:t>La propia práctica deportiva.</a:t>
            </a:r>
          </a:p>
          <a:p>
            <a:pPr lvl="1"/>
            <a:r>
              <a:rPr lang="es-ES" dirty="0" smtClean="0"/>
              <a:t>Hábitos adecuados de nutrición e hidratación.</a:t>
            </a:r>
          </a:p>
          <a:p>
            <a:pPr lvl="1">
              <a:buNone/>
            </a:pPr>
            <a:r>
              <a:rPr lang="es-ES" dirty="0" smtClean="0"/>
              <a:t>	</a:t>
            </a:r>
            <a:r>
              <a:rPr lang="es-ES" dirty="0" smtClean="0"/>
              <a:t>Hábitos </a:t>
            </a:r>
            <a:r>
              <a:rPr lang="es-ES" dirty="0" smtClean="0"/>
              <a:t>correctos de descanso y </a:t>
            </a:r>
            <a:r>
              <a:rPr lang="es-ES" dirty="0" smtClean="0"/>
              <a:t>recuperación</a:t>
            </a:r>
          </a:p>
          <a:p>
            <a:pPr lvl="1">
              <a:buNone/>
            </a:pPr>
            <a:endParaRPr lang="es-ES" dirty="0" smtClean="0"/>
          </a:p>
          <a:p>
            <a:r>
              <a:rPr lang="es-ES" b="1" dirty="0" smtClean="0"/>
              <a:t>Estilo de vida de deportista</a:t>
            </a:r>
            <a:endParaRPr lang="es-ES" dirty="0" smtClean="0"/>
          </a:p>
          <a:p>
            <a:pPr lvl="1"/>
            <a:r>
              <a:rPr lang="es-ES" dirty="0" smtClean="0"/>
              <a:t>Descanso y recuperación</a:t>
            </a:r>
          </a:p>
          <a:p>
            <a:pPr lvl="1"/>
            <a:r>
              <a:rPr lang="es-ES" dirty="0" smtClean="0"/>
              <a:t>Práctica deportiva</a:t>
            </a:r>
          </a:p>
          <a:p>
            <a:pPr lvl="1"/>
            <a:r>
              <a:rPr lang="es-ES" dirty="0" smtClean="0"/>
              <a:t>Nutrición e hidratación</a:t>
            </a:r>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CONCLUSIÓN:</a:t>
            </a:r>
            <a:endParaRPr lang="es-ES" dirty="0"/>
          </a:p>
        </p:txBody>
      </p:sp>
      <p:sp>
        <p:nvSpPr>
          <p:cNvPr id="3" name="2 Marcador de contenido"/>
          <p:cNvSpPr>
            <a:spLocks noGrp="1"/>
          </p:cNvSpPr>
          <p:nvPr>
            <p:ph idx="1"/>
          </p:nvPr>
        </p:nvSpPr>
        <p:spPr/>
        <p:txBody>
          <a:bodyPr/>
          <a:lstStyle/>
          <a:p>
            <a:pPr>
              <a:buNone/>
            </a:pPr>
            <a:r>
              <a:rPr lang="es-ES_tradnl" dirty="0" smtClean="0"/>
              <a:t>Nosotros opinamos, que estas personas son un claro ejemplo de superación, muchos de ellos han llevado vidas muy complicadas, pero siempre han salido hacia delante, se han “comido el mundo”. Y por ello les admiramos. Una de las claves de la vida es esa, no hundirse nunca.</a:t>
            </a:r>
          </a:p>
          <a:p>
            <a:pPr>
              <a:buNone/>
            </a:pP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dirty="0" smtClean="0"/>
              <a:t>Estrategias en la comunicación</a:t>
            </a:r>
            <a:endParaRPr lang="es-ES" dirty="0"/>
          </a:p>
        </p:txBody>
      </p:sp>
      <p:sp>
        <p:nvSpPr>
          <p:cNvPr id="3" name="2 Marcador de contenido"/>
          <p:cNvSpPr>
            <a:spLocks noGrp="1"/>
          </p:cNvSpPr>
          <p:nvPr>
            <p:ph idx="1"/>
          </p:nvPr>
        </p:nvSpPr>
        <p:spPr/>
        <p:txBody>
          <a:bodyPr>
            <a:normAutofit/>
          </a:bodyPr>
          <a:lstStyle/>
          <a:p>
            <a:r>
              <a:rPr lang="es-ES_tradnl" dirty="0" smtClean="0"/>
              <a:t>1º de bachillerato</a:t>
            </a:r>
          </a:p>
          <a:p>
            <a:endParaRPr lang="es-ES_tradnl" dirty="0" smtClean="0"/>
          </a:p>
          <a:p>
            <a:pPr lvl="4"/>
            <a:endParaRPr lang="es-ES_tradnl" sz="3200" dirty="0" smtClean="0"/>
          </a:p>
          <a:p>
            <a:pPr lvl="4"/>
            <a:endParaRPr lang="es-ES_tradnl" sz="3200" dirty="0" smtClean="0"/>
          </a:p>
          <a:p>
            <a:pPr lvl="4"/>
            <a:endParaRPr lang="es-ES_tradnl" sz="3200" dirty="0" smtClean="0"/>
          </a:p>
          <a:p>
            <a:pPr lvl="7"/>
            <a:r>
              <a:rPr lang="es-ES_tradnl" sz="3200" dirty="0" smtClean="0"/>
              <a:t>ALEJANDRO PUCHADES</a:t>
            </a:r>
          </a:p>
          <a:p>
            <a:pPr lvl="7"/>
            <a:r>
              <a:rPr lang="es-ES_tradnl" sz="3200" dirty="0" smtClean="0"/>
              <a:t>JAVIER MILLÁN</a:t>
            </a:r>
            <a:endParaRPr lang="es-E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FÚTBOL:</a:t>
            </a:r>
            <a:endParaRPr lang="es-ES" dirty="0"/>
          </a:p>
        </p:txBody>
      </p:sp>
      <p:sp>
        <p:nvSpPr>
          <p:cNvPr id="3" name="2 Marcador de contenido"/>
          <p:cNvSpPr>
            <a:spLocks noGrp="1"/>
          </p:cNvSpPr>
          <p:nvPr>
            <p:ph idx="1"/>
          </p:nvPr>
        </p:nvSpPr>
        <p:spPr/>
        <p:txBody>
          <a:bodyPr>
            <a:normAutofit/>
          </a:bodyPr>
          <a:lstStyle/>
          <a:p>
            <a:r>
              <a:rPr lang="es-ES" sz="3600" dirty="0" smtClean="0"/>
              <a:t>Deporte practicado entre dos equipos de once jugadores cada uno, que se disputan un balón con los pies y tratan de introducirlo en la portería contraria siguiendo determinadas reglas.</a:t>
            </a:r>
            <a:br>
              <a:rPr lang="es-ES" sz="3600" dirty="0" smtClean="0"/>
            </a:br>
            <a:endParaRPr lang="es-E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ANDRES INIESTA:</a:t>
            </a:r>
            <a:endParaRPr lang="es-ES" dirty="0"/>
          </a:p>
        </p:txBody>
      </p:sp>
      <p:sp>
        <p:nvSpPr>
          <p:cNvPr id="3" name="2 Marcador de contenido"/>
          <p:cNvSpPr>
            <a:spLocks noGrp="1"/>
          </p:cNvSpPr>
          <p:nvPr>
            <p:ph idx="1"/>
          </p:nvPr>
        </p:nvSpPr>
        <p:spPr/>
        <p:txBody>
          <a:bodyPr>
            <a:normAutofit fontScale="32500" lnSpcReduction="20000"/>
          </a:bodyPr>
          <a:lstStyle/>
          <a:p>
            <a:pPr>
              <a:buNone/>
            </a:pPr>
            <a:r>
              <a:rPr lang="es-ES" sz="5200" b="1" dirty="0" smtClean="0"/>
              <a:t>	Andrés </a:t>
            </a:r>
            <a:r>
              <a:rPr lang="es-ES" sz="5200" b="1" dirty="0" err="1" smtClean="0"/>
              <a:t>Iniesta</a:t>
            </a:r>
            <a:r>
              <a:rPr lang="es-ES" sz="5200" b="1" dirty="0" smtClean="0"/>
              <a:t> Luján</a:t>
            </a:r>
            <a:r>
              <a:rPr lang="es-ES" sz="5200" dirty="0" smtClean="0"/>
              <a:t> (</a:t>
            </a:r>
            <a:r>
              <a:rPr lang="es-ES" sz="5200" dirty="0" err="1" smtClean="0"/>
              <a:t>Fuentealbilla</a:t>
            </a:r>
            <a:r>
              <a:rPr lang="es-ES" sz="5200" dirty="0" smtClean="0"/>
              <a:t>, Albacete, 11 de mayo de 1984) es un futbolista español. A los ocho años ingresó en las categorías inferiores del Albacete Balompié. Con doce años y defendiendo la camiseta del "Alba", destacó en un torneo de categoría alevín por encima de los demás participantes y el FC Barcelona acometió su fichaje, llevándolo directamente a La Masía</a:t>
            </a:r>
            <a:r>
              <a:rPr lang="es-ES" sz="5200" dirty="0" smtClean="0"/>
              <a:t>.</a:t>
            </a:r>
          </a:p>
          <a:p>
            <a:pPr>
              <a:buNone/>
            </a:pPr>
            <a:endParaRPr lang="es-ES" sz="5200" dirty="0" smtClean="0"/>
          </a:p>
          <a:p>
            <a:pPr>
              <a:buNone/>
            </a:pPr>
            <a:r>
              <a:rPr lang="es-ES" sz="5200" dirty="0" smtClean="0"/>
              <a:t>	Actualmente</a:t>
            </a:r>
            <a:r>
              <a:rPr lang="es-ES" sz="5200" dirty="0" smtClean="0"/>
              <a:t>, pertenece a la primera plantilla del Fútbol Club Barcelona de la Primera División de España, donde juega de centrocampista con el dorsal número 8 y tiene contrato hasta el año 2015, con una cláusula de rescisión de 200 millones de </a:t>
            </a:r>
            <a:r>
              <a:rPr lang="es-ES" sz="5200" dirty="0" smtClean="0"/>
              <a:t>euros</a:t>
            </a:r>
            <a:r>
              <a:rPr lang="es-ES" sz="5200" dirty="0" smtClean="0"/>
              <a:t>.</a:t>
            </a:r>
          </a:p>
          <a:p>
            <a:pPr>
              <a:buNone/>
            </a:pPr>
            <a:endParaRPr lang="es-ES" sz="5200" dirty="0" smtClean="0"/>
          </a:p>
          <a:p>
            <a:pPr>
              <a:buNone/>
            </a:pPr>
            <a:r>
              <a:rPr lang="es-ES" sz="5200" dirty="0" smtClean="0"/>
              <a:t>	Con </a:t>
            </a:r>
            <a:r>
              <a:rPr lang="es-ES" sz="5200" dirty="0" smtClean="0"/>
              <a:t>la Selección Española de Fútbol luce el dorsal número 6 y fue autor del gol que dio la victoria a la Selección Española en la final del Mundial de Sudáfrica 2010 contra </a:t>
            </a:r>
            <a:r>
              <a:rPr lang="es-ES" sz="5200" dirty="0" smtClean="0"/>
              <a:t>Holanda. </a:t>
            </a:r>
            <a:r>
              <a:rPr lang="es-ES" sz="5200" dirty="0" smtClean="0"/>
              <a:t>En el año 2010, gracias a su actuación en la Copa Mundial y con el Barcelona, fue el segundo clasificado del FIFA Balón de Oro, nombrándolo así, el segundo mejor jugador del año, superado por Lionel </a:t>
            </a:r>
            <a:r>
              <a:rPr lang="es-ES" sz="5200" dirty="0" err="1" smtClean="0"/>
              <a:t>Messi</a:t>
            </a:r>
            <a:r>
              <a:rPr lang="es-ES" sz="5200" dirty="0" smtClean="0"/>
              <a:t>.</a:t>
            </a:r>
            <a:endParaRPr lang="es-ES" sz="5200" dirty="0" smtClean="0"/>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descr="http://www.ligafutbol.net/wp-content/2010/09/gol_iniesta_mundial.jpg"/>
          <p:cNvPicPr>
            <a:picLocks noGrp="1" noChangeAspect="1" noChangeArrowheads="1"/>
          </p:cNvPicPr>
          <p:nvPr>
            <p:ph idx="1"/>
          </p:nvPr>
        </p:nvPicPr>
        <p:blipFill>
          <a:blip r:embed="rId2" cstate="print"/>
          <a:srcRect/>
          <a:stretch>
            <a:fillRect/>
          </a:stretch>
        </p:blipFill>
        <p:spPr bwMode="auto">
          <a:xfrm>
            <a:off x="-11022" y="0"/>
            <a:ext cx="9155022"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LIONEL MESSI:</a:t>
            </a:r>
            <a:endParaRPr lang="es-ES" dirty="0"/>
          </a:p>
        </p:txBody>
      </p:sp>
      <p:sp>
        <p:nvSpPr>
          <p:cNvPr id="3" name="2 Marcador de contenido"/>
          <p:cNvSpPr>
            <a:spLocks noGrp="1"/>
          </p:cNvSpPr>
          <p:nvPr>
            <p:ph idx="1"/>
          </p:nvPr>
        </p:nvSpPr>
        <p:spPr/>
        <p:txBody>
          <a:bodyPr>
            <a:normAutofit fontScale="25000" lnSpcReduction="20000"/>
          </a:bodyPr>
          <a:lstStyle/>
          <a:p>
            <a:pPr algn="just">
              <a:buNone/>
            </a:pPr>
            <a:r>
              <a:rPr lang="es-ES" sz="6400" dirty="0" smtClean="0"/>
              <a:t>	</a:t>
            </a:r>
            <a:r>
              <a:rPr lang="es-ES" sz="6400" b="1" dirty="0" smtClean="0"/>
              <a:t>Lionel </a:t>
            </a:r>
            <a:r>
              <a:rPr lang="es-ES" sz="6400" b="1" dirty="0" smtClean="0"/>
              <a:t>Andrés </a:t>
            </a:r>
            <a:r>
              <a:rPr lang="es-ES" sz="6400" b="1" dirty="0" err="1" smtClean="0"/>
              <a:t>Messi</a:t>
            </a:r>
            <a:r>
              <a:rPr lang="es-ES" sz="6400" b="1" dirty="0" smtClean="0"/>
              <a:t> </a:t>
            </a:r>
            <a:r>
              <a:rPr lang="es-ES" sz="6400" dirty="0" smtClean="0"/>
              <a:t>(</a:t>
            </a:r>
            <a:r>
              <a:rPr lang="es-ES" sz="6400" dirty="0" smtClean="0"/>
              <a:t>Rosario, </a:t>
            </a:r>
            <a:r>
              <a:rPr lang="es-ES" sz="6400" dirty="0" smtClean="0"/>
              <a:t>Santa Fe, Argentina, 24 de junio de 1987) es un futbolista argentino. Juega como delantero en el FC Barcelona de la Primera División de España, y en la selección de fútbol de Argentina, de la cual es también capitán.</a:t>
            </a:r>
          </a:p>
          <a:p>
            <a:pPr algn="just">
              <a:buNone/>
            </a:pPr>
            <a:r>
              <a:rPr lang="es-ES" sz="6400" dirty="0" smtClean="0"/>
              <a:t>	Desde </a:t>
            </a:r>
            <a:r>
              <a:rPr lang="es-ES" sz="6400" dirty="0" smtClean="0"/>
              <a:t>2009 es considerado por diversos organismos</a:t>
            </a:r>
            <a:r>
              <a:rPr lang="es-ES" sz="6400" baseline="30000" dirty="0" smtClean="0">
                <a:hlinkClick r:id=""/>
              </a:rPr>
              <a:t>]</a:t>
            </a:r>
            <a:r>
              <a:rPr lang="es-ES" sz="6400" dirty="0" smtClean="0"/>
              <a:t> como «el actual mejor jugador del mundo». Recibió el premio al </a:t>
            </a:r>
            <a:r>
              <a:rPr lang="es-ES" sz="6400" dirty="0" smtClean="0"/>
              <a:t>Mejor </a:t>
            </a:r>
            <a:r>
              <a:rPr lang="es-ES" sz="6400" dirty="0" smtClean="0"/>
              <a:t>Jugador del Mundo de </a:t>
            </a:r>
            <a:r>
              <a:rPr lang="es-ES" sz="6400" dirty="0" smtClean="0"/>
              <a:t>la </a:t>
            </a:r>
            <a:r>
              <a:rPr lang="es-ES" sz="6400" dirty="0" smtClean="0"/>
              <a:t>FIFA y el Balón de Oro en 2009. Por su habilidad y estilo de juego lo han comparado con Diego Armando Maradona, que declaró al mismo </a:t>
            </a:r>
            <a:r>
              <a:rPr lang="es-ES" sz="6400" dirty="0" err="1" smtClean="0"/>
              <a:t>Messi</a:t>
            </a:r>
            <a:r>
              <a:rPr lang="es-ES" sz="6400" dirty="0" smtClean="0"/>
              <a:t> como su </a:t>
            </a:r>
            <a:r>
              <a:rPr lang="es-ES" sz="6400" i="1" dirty="0" smtClean="0"/>
              <a:t>«sucesor</a:t>
            </a:r>
            <a:r>
              <a:rPr lang="es-ES" sz="6400" i="1" dirty="0" smtClean="0"/>
              <a:t>»</a:t>
            </a:r>
            <a:r>
              <a:rPr lang="es-ES" sz="6400" dirty="0" smtClean="0"/>
              <a:t>.</a:t>
            </a:r>
            <a:endParaRPr lang="es-ES" sz="6400" dirty="0" smtClean="0"/>
          </a:p>
          <a:p>
            <a:pPr algn="just">
              <a:buNone/>
            </a:pPr>
            <a:r>
              <a:rPr lang="es-ES" sz="6400" dirty="0" smtClean="0"/>
              <a:t>	Leo </a:t>
            </a:r>
            <a:r>
              <a:rPr lang="es-ES" sz="6400" dirty="0" err="1" smtClean="0"/>
              <a:t>Messi</a:t>
            </a:r>
            <a:r>
              <a:rPr lang="es-ES" sz="6400" dirty="0" smtClean="0"/>
              <a:t> comenzó a jugar al fútbol a una edad joven y su potencial fue rápidamente identificado por el Fútbol Club Barcelona. Dejó Rosario —mientras militaba en el Club Atlético </a:t>
            </a:r>
            <a:r>
              <a:rPr lang="es-ES" sz="6400" dirty="0" err="1" smtClean="0"/>
              <a:t>Newell's</a:t>
            </a:r>
            <a:r>
              <a:rPr lang="es-ES" sz="6400" dirty="0" smtClean="0"/>
              <a:t> </a:t>
            </a:r>
            <a:r>
              <a:rPr lang="es-ES" sz="6400" dirty="0" err="1" smtClean="0"/>
              <a:t>Old</a:t>
            </a:r>
            <a:r>
              <a:rPr lang="es-ES" sz="6400" dirty="0" smtClean="0"/>
              <a:t> </a:t>
            </a:r>
            <a:r>
              <a:rPr lang="es-ES" sz="6400" dirty="0" err="1" smtClean="0"/>
              <a:t>Boys</a:t>
            </a:r>
            <a:r>
              <a:rPr lang="es-ES" sz="6400" dirty="0" smtClean="0"/>
              <a:t>— y se trasladó a Europa a los  años junto con su familia, donde el Barcelona le ofreció pagar los gastos de su enfermedad hormonal (900 </a:t>
            </a:r>
            <a:r>
              <a:rPr lang="es-ES" sz="6400" dirty="0" smtClean="0"/>
              <a:t>$</a:t>
            </a:r>
            <a:r>
              <a:rPr lang="es-ES" sz="6400" dirty="0" smtClean="0"/>
              <a:t> </a:t>
            </a:r>
            <a:r>
              <a:rPr lang="es-ES" sz="6400" dirty="0" smtClean="0"/>
              <a:t>por mes). Realizó su debut en el primer equipo del FC Barcelona en diciembre de 2003 en un partido amistoso ante el FC Porto . </a:t>
            </a:r>
            <a:r>
              <a:rPr lang="es-ES" sz="6400" dirty="0" err="1" smtClean="0"/>
              <a:t>Messi</a:t>
            </a:r>
            <a:r>
              <a:rPr lang="es-ES" sz="6400" dirty="0" smtClean="0"/>
              <a:t> se convirtió en esa temporada en el jugador más joven del Barcelona en jugar un partido de la Primera División de la Liga Española (16 años). Su gran avance fue en la temporada 2006/07, donde pasó a formar parte del cuadro titular. En la 2009/2010 </a:t>
            </a:r>
            <a:r>
              <a:rPr lang="es-ES" sz="6400" dirty="0" err="1" smtClean="0"/>
              <a:t>Messi</a:t>
            </a:r>
            <a:r>
              <a:rPr lang="es-ES" sz="6400" dirty="0" smtClean="0"/>
              <a:t> consiguió unos registros goleadores históricos, anotando 47 goles en toda la temporada. De este modo acabó llevándose la Bota de </a:t>
            </a:r>
            <a:r>
              <a:rPr lang="es-ES" sz="6400" dirty="0" smtClean="0"/>
              <a:t>Oro</a:t>
            </a:r>
            <a:r>
              <a:rPr lang="es-ES" sz="6400" dirty="0" smtClean="0"/>
              <a:t>.</a:t>
            </a:r>
            <a:endParaRPr lang="es-ES" sz="6400" dirty="0" smtClean="0"/>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lionel_messi_2012-t2.jpg"/>
          <p:cNvPicPr>
            <a:picLocks noGrp="1" noChangeAspect="1"/>
          </p:cNvPicPr>
          <p:nvPr>
            <p:ph idx="1"/>
          </p:nvPr>
        </p:nvPicPr>
        <p:blipFill>
          <a:blip r:embed="rId2" cstate="print"/>
          <a:stretch>
            <a:fillRect/>
          </a:stretch>
        </p:blipFill>
        <p:spPr>
          <a:xfrm>
            <a:off x="-612576" y="-315416"/>
            <a:ext cx="11017224" cy="7560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BALONCESTO:</a:t>
            </a:r>
            <a:endParaRPr lang="es-ES" dirty="0"/>
          </a:p>
        </p:txBody>
      </p:sp>
      <p:sp>
        <p:nvSpPr>
          <p:cNvPr id="3" name="2 Marcador de contenido"/>
          <p:cNvSpPr>
            <a:spLocks noGrp="1"/>
          </p:cNvSpPr>
          <p:nvPr>
            <p:ph idx="1"/>
          </p:nvPr>
        </p:nvSpPr>
        <p:spPr/>
        <p:txBody>
          <a:bodyPr>
            <a:normAutofit/>
          </a:bodyPr>
          <a:lstStyle/>
          <a:p>
            <a:r>
              <a:rPr lang="es-ES" sz="4000" dirty="0" smtClean="0"/>
              <a:t>Deporte que se juega entre dos equipos de cinco jugadores cada uno, que, botando la pelota, tratan de acercarse a un aro que está a cierta altura para introducir el balón en él.</a:t>
            </a:r>
            <a:endParaRPr lang="es-ES"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94</TotalTime>
  <Words>693</Words>
  <Application>Microsoft Office PowerPoint</Application>
  <PresentationFormat>Presentación en pantalla (4:3)</PresentationFormat>
  <Paragraphs>94</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Solsticio</vt:lpstr>
      <vt:lpstr>LOS MEJORES DEPORTISTAS DE ÉLITE DE NUESTRA ÉPOCA</vt:lpstr>
      <vt:lpstr>ÍNDICE</vt:lpstr>
      <vt:lpstr>DEFINICIÓN DE DEPORTE</vt:lpstr>
      <vt:lpstr>FÚTBOL:</vt:lpstr>
      <vt:lpstr>ANDRES INIESTA:</vt:lpstr>
      <vt:lpstr>Diapositiva 6</vt:lpstr>
      <vt:lpstr>LIONEL MESSI:</vt:lpstr>
      <vt:lpstr>Diapositiva 8</vt:lpstr>
      <vt:lpstr>BALONCESTO:</vt:lpstr>
      <vt:lpstr>PAU GASOL:</vt:lpstr>
      <vt:lpstr>Diapositiva 11</vt:lpstr>
      <vt:lpstr>MICHAEL JORDAN:</vt:lpstr>
      <vt:lpstr>Diapositiva 13</vt:lpstr>
      <vt:lpstr>TENIS:</vt:lpstr>
      <vt:lpstr>ROGER FEDERER:</vt:lpstr>
      <vt:lpstr>Diapositiva 16</vt:lpstr>
      <vt:lpstr>RAFEL NADAL:</vt:lpstr>
      <vt:lpstr>Diapositiva 18</vt:lpstr>
      <vt:lpstr>MOTOCICLISMO:</vt:lpstr>
      <vt:lpstr>VALENTINO ROSSI:</vt:lpstr>
      <vt:lpstr>Diapositiva 21</vt:lpstr>
      <vt:lpstr>FÓRMULA UNO:</vt:lpstr>
      <vt:lpstr>FERNANDO ALONSO:</vt:lpstr>
      <vt:lpstr>Diapositiva 24</vt:lpstr>
      <vt:lpstr>BALONMANO:</vt:lpstr>
      <vt:lpstr>DAVID BARRUFET:</vt:lpstr>
      <vt:lpstr>Diapositiva 27</vt:lpstr>
      <vt:lpstr>WATERPOLO:</vt:lpstr>
      <vt:lpstr>PEDRO GARCÍA AGUADO:</vt:lpstr>
      <vt:lpstr>Diapositiva 30</vt:lpstr>
      <vt:lpstr>ATLETISMO:</vt:lpstr>
      <vt:lpstr>USAIN BOLT</vt:lpstr>
      <vt:lpstr>Diapositiva 33</vt:lpstr>
      <vt:lpstr>MODO DE VIDA DE UN BUEN DEPORTISTA</vt:lpstr>
      <vt:lpstr>CONCLUSIÓN:</vt:lpstr>
      <vt:lpstr>Estrategias en la comunicación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MEJORES DEPORTISTAS DE ÉLITE DEL SIGLO XX1</dc:title>
  <dc:creator>Alumno</dc:creator>
  <cp:lastModifiedBy>alex</cp:lastModifiedBy>
  <cp:revision>10</cp:revision>
  <dcterms:created xsi:type="dcterms:W3CDTF">2012-02-29T07:22:42Z</dcterms:created>
  <dcterms:modified xsi:type="dcterms:W3CDTF">2012-02-29T18:05:13Z</dcterms:modified>
</cp:coreProperties>
</file>